
<file path=[Content_Types].xml><?xml version="1.0" encoding="utf-8"?>
<Types xmlns="http://schemas.openxmlformats.org/package/2006/content-types">
  <Default Extension="xml" ContentType="application/xml"/>
  <Default Extension="jpeg" ContentType="image/jpeg"/>
  <Default Extension="png" ContentType="image/png"/>
  <Default Extension="tmp"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7" r:id="rId3"/>
    <p:sldId id="278" r:id="rId4"/>
    <p:sldId id="274" r:id="rId5"/>
    <p:sldId id="273" r:id="rId6"/>
    <p:sldId id="258" r:id="rId7"/>
    <p:sldId id="259" r:id="rId8"/>
    <p:sldId id="286" r:id="rId9"/>
    <p:sldId id="287" r:id="rId10"/>
    <p:sldId id="261" r:id="rId11"/>
    <p:sldId id="263" r:id="rId12"/>
    <p:sldId id="262" r:id="rId13"/>
    <p:sldId id="270" r:id="rId14"/>
    <p:sldId id="264" r:id="rId15"/>
    <p:sldId id="265" r:id="rId16"/>
    <p:sldId id="267" r:id="rId17"/>
    <p:sldId id="283" r:id="rId18"/>
    <p:sldId id="285" r:id="rId19"/>
    <p:sldId id="268" r:id="rId20"/>
    <p:sldId id="284" r:id="rId21"/>
    <p:sldId id="269"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04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22" autoAdjust="0"/>
    <p:restoredTop sz="94660"/>
  </p:normalViewPr>
  <p:slideViewPr>
    <p:cSldViewPr snapToGrid="0">
      <p:cViewPr>
        <p:scale>
          <a:sx n="68" d="100"/>
          <a:sy n="68" d="100"/>
        </p:scale>
        <p:origin x="1520" y="1056"/>
      </p:cViewPr>
      <p:guideLst/>
    </p:cSldViewPr>
  </p:slideViewPr>
  <p:notesTextViewPr>
    <p:cViewPr>
      <p:scale>
        <a:sx n="1" d="1"/>
        <a:sy n="1" d="1"/>
      </p:scale>
      <p:origin x="0" y="0"/>
    </p:cViewPr>
  </p:notesTextViewPr>
  <p:sorterViewPr>
    <p:cViewPr>
      <p:scale>
        <a:sx n="104" d="100"/>
        <a:sy n="104" d="100"/>
      </p:scale>
      <p:origin x="0" y="-118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257358499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7C931A-6F60-4C67-9F70-D5511DE481B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4207477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2693701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19521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664731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4150799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2330219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619741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8477552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38537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69501319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C931A-6F60-4C67-9F70-D5511DE481B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390539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C931A-6F60-4C67-9F70-D5511DE481B6}"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366506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3199956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97820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77C931A-6F60-4C67-9F70-D5511DE481B6}" type="datetimeFigureOut">
              <a:rPr lang="en-US" smtClean="0"/>
              <a:t>12/9/17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768697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7C931A-6F60-4C67-9F70-D5511DE481B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E14EB-8BAE-45ED-85ED-CC00DBFDF9F1}" type="slidenum">
              <a:rPr lang="en-US" smtClean="0"/>
              <a:t>‹#›</a:t>
            </a:fld>
            <a:endParaRPr lang="en-US"/>
          </a:p>
        </p:txBody>
      </p:sp>
    </p:spTree>
    <p:extLst>
      <p:ext uri="{BB962C8B-B14F-4D97-AF65-F5344CB8AC3E}">
        <p14:creationId xmlns:p14="http://schemas.microsoft.com/office/powerpoint/2010/main" val="176925841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77C931A-6F60-4C67-9F70-D5511DE481B6}" type="datetimeFigureOut">
              <a:rPr lang="en-US" smtClean="0"/>
              <a:t>12/9/17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F3E14EB-8BAE-45ED-85ED-CC00DBFDF9F1}" type="slidenum">
              <a:rPr lang="en-US" smtClean="0"/>
              <a:t>‹#›</a:t>
            </a:fld>
            <a:endParaRPr lang="en-US"/>
          </a:p>
        </p:txBody>
      </p:sp>
    </p:spTree>
    <p:extLst>
      <p:ext uri="{BB962C8B-B14F-4D97-AF65-F5344CB8AC3E}">
        <p14:creationId xmlns:p14="http://schemas.microsoft.com/office/powerpoint/2010/main" val="4205640595"/>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issa5040calstatela.my-free.website/" TargetMode="Externa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m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766917"/>
            <a:ext cx="8825658" cy="2489046"/>
          </a:xfrm>
        </p:spPr>
        <p:txBody>
          <a:bodyPr/>
          <a:lstStyle/>
          <a:p>
            <a:r>
              <a:rPr lang="en-US" dirty="0"/>
              <a:t>Design Thinking Research - MISSA</a:t>
            </a:r>
          </a:p>
        </p:txBody>
      </p:sp>
      <p:sp>
        <p:nvSpPr>
          <p:cNvPr id="3" name="Subtitle 2"/>
          <p:cNvSpPr>
            <a:spLocks noGrp="1"/>
          </p:cNvSpPr>
          <p:nvPr>
            <p:ph type="subTitle" idx="1"/>
          </p:nvPr>
        </p:nvSpPr>
        <p:spPr>
          <a:xfrm>
            <a:off x="3642852" y="3602038"/>
            <a:ext cx="8155857" cy="2489045"/>
          </a:xfrm>
        </p:spPr>
        <p:txBody>
          <a:bodyPr>
            <a:normAutofit fontScale="77500" lnSpcReduction="20000"/>
          </a:bodyPr>
          <a:lstStyle/>
          <a:p>
            <a:pPr marL="4395788" defTabSz="460375"/>
            <a:r>
              <a:rPr lang="en-US" sz="16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p>
          <a:p>
            <a:pPr marL="4395788" defTabSz="460375"/>
            <a:r>
              <a:rPr lang="en-US" sz="2400" dirty="0">
                <a:latin typeface="Calibri" panose="020F0502020204030204" pitchFamily="34" charset="0"/>
                <a:cs typeface="Calibri" panose="020F0502020204030204" pitchFamily="34" charset="0"/>
              </a:rPr>
              <a:t> Team – VISION R US</a:t>
            </a:r>
          </a:p>
          <a:p>
            <a:pPr marL="4395788" defTabSz="460375"/>
            <a:r>
              <a:rPr lang="en-US" sz="2400" dirty="0">
                <a:latin typeface="Calibri" panose="020F0502020204030204" pitchFamily="34" charset="0"/>
                <a:cs typeface="Calibri" panose="020F0502020204030204" pitchFamily="34" charset="0"/>
              </a:rPr>
              <a:t> By –</a:t>
            </a:r>
          </a:p>
          <a:p>
            <a:pPr marL="4395788" defTabSz="460375"/>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Era </a:t>
            </a:r>
            <a:r>
              <a:rPr lang="en-US" sz="2400" dirty="0">
                <a:latin typeface="Calibri" panose="020F0502020204030204" pitchFamily="34" charset="0"/>
                <a:cs typeface="Calibri" panose="020F0502020204030204" pitchFamily="34" charset="0"/>
              </a:rPr>
              <a:t>Singh </a:t>
            </a:r>
            <a:r>
              <a:rPr lang="en-US" sz="2400" dirty="0" err="1">
                <a:latin typeface="Calibri" panose="020F0502020204030204" pitchFamily="34" charset="0"/>
                <a:cs typeface="Calibri" panose="020F0502020204030204" pitchFamily="34" charset="0"/>
              </a:rPr>
              <a:t>KajaL</a:t>
            </a:r>
            <a:endParaRPr lang="en-US" sz="2400" dirty="0">
              <a:latin typeface="Calibri" panose="020F0502020204030204" pitchFamily="34" charset="0"/>
              <a:cs typeface="Calibri" panose="020F0502020204030204" pitchFamily="34" charset="0"/>
            </a:endParaRPr>
          </a:p>
          <a:p>
            <a:pPr marL="4395788" defTabSz="460375"/>
            <a:r>
              <a:rPr lang="en-US" sz="2400" dirty="0">
                <a:latin typeface="Calibri" panose="020F0502020204030204" pitchFamily="34" charset="0"/>
                <a:cs typeface="Calibri" panose="020F0502020204030204" pitchFamily="34" charset="0"/>
              </a:rPr>
              <a:t> Himani Batra</a:t>
            </a:r>
          </a:p>
          <a:p>
            <a:pPr marL="4395788" defTabSz="460375"/>
            <a:r>
              <a:rPr lang="en-US" sz="2400" dirty="0">
                <a:latin typeface="Calibri" panose="020F0502020204030204" pitchFamily="34" charset="0"/>
                <a:cs typeface="Calibri" panose="020F0502020204030204" pitchFamily="34" charset="0"/>
              </a:rPr>
              <a:t> Neha </a:t>
            </a:r>
            <a:r>
              <a:rPr lang="en-US" sz="2400" dirty="0" smtClean="0">
                <a:latin typeface="Calibri" panose="020F0502020204030204" pitchFamily="34" charset="0"/>
                <a:cs typeface="Calibri" panose="020F0502020204030204" pitchFamily="34" charset="0"/>
              </a:rPr>
              <a:t>Gupta</a:t>
            </a:r>
          </a:p>
          <a:p>
            <a:pPr marL="4395788" defTabSz="460375"/>
            <a:r>
              <a:rPr lang="en-US" sz="2400" dirty="0" err="1">
                <a:latin typeface="Calibri" panose="020F0502020204030204" pitchFamily="34" charset="0"/>
                <a:cs typeface="Calibri" panose="020F0502020204030204" pitchFamily="34" charset="0"/>
              </a:rPr>
              <a:t>Tanmai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Aurangabadkar</a:t>
            </a:r>
            <a:endParaRPr lang="en-US" sz="2400" dirty="0">
              <a:latin typeface="Calibri" panose="020F0502020204030204" pitchFamily="34" charset="0"/>
              <a:cs typeface="Calibri" panose="020F0502020204030204" pitchFamily="34" charset="0"/>
            </a:endParaRPr>
          </a:p>
        </p:txBody>
      </p:sp>
      <p:pic>
        <p:nvPicPr>
          <p:cNvPr id="3078" name="Picture 6" descr="Image result for design thinking research">
            <a:extLst>
              <a:ext uri="{FF2B5EF4-FFF2-40B4-BE49-F238E27FC236}">
                <a16:creationId xmlns:a16="http://schemas.microsoft.com/office/drawing/2014/main" xmlns="" id="{BD5B7A49-358E-40AA-B544-916E321B4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432" y="3429000"/>
            <a:ext cx="6492961" cy="245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2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062" y="1690688"/>
            <a:ext cx="5401431" cy="2794144"/>
          </a:xfrm>
        </p:spPr>
      </p:pic>
      <p:graphicFrame>
        <p:nvGraphicFramePr>
          <p:cNvPr id="5" name="Table 4"/>
          <p:cNvGraphicFramePr>
            <a:graphicFrameLocks noGrp="1"/>
          </p:cNvGraphicFramePr>
          <p:nvPr>
            <p:extLst>
              <p:ext uri="{D42A27DB-BD31-4B8C-83A1-F6EECF244321}">
                <p14:modId xmlns:p14="http://schemas.microsoft.com/office/powerpoint/2010/main" val="2380686442"/>
              </p:ext>
            </p:extLst>
          </p:nvPr>
        </p:nvGraphicFramePr>
        <p:xfrm>
          <a:off x="6413703" y="1280160"/>
          <a:ext cx="5401431" cy="5394960"/>
        </p:xfrm>
        <a:graphic>
          <a:graphicData uri="http://schemas.openxmlformats.org/drawingml/2006/table">
            <a:tbl>
              <a:tblPr firstRow="1" bandRow="1">
                <a:tableStyleId>{5C22544A-7EE6-4342-B048-85BDC9FD1C3A}</a:tableStyleId>
              </a:tblPr>
              <a:tblGrid>
                <a:gridCol w="5401431">
                  <a:extLst>
                    <a:ext uri="{9D8B030D-6E8A-4147-A177-3AD203B41FA5}">
                      <a16:colId xmlns:a16="http://schemas.microsoft.com/office/drawing/2014/main" xmlns="" val="2963707900"/>
                    </a:ext>
                  </a:extLst>
                </a:gridCol>
              </a:tblGrid>
              <a:tr h="50911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bg1"/>
                          </a:solidFill>
                          <a:latin typeface="+mj-lt"/>
                        </a:rPr>
                        <a:t>The</a:t>
                      </a:r>
                      <a:r>
                        <a:rPr lang="en-US" sz="2200" baseline="0" dirty="0">
                          <a:solidFill>
                            <a:schemeClr val="bg1"/>
                          </a:solidFill>
                          <a:latin typeface="+mj-lt"/>
                        </a:rPr>
                        <a:t> following could be the HMW Questions:</a:t>
                      </a:r>
                      <a:endParaRPr lang="en-US" sz="2200" dirty="0">
                        <a:solidFill>
                          <a:schemeClr val="bg1"/>
                        </a:solidFill>
                        <a:latin typeface="+mj-lt"/>
                      </a:endParaRPr>
                    </a:p>
                    <a:p>
                      <a:pPr marL="342900" indent="-342900">
                        <a:buAutoNum type="arabicParenR"/>
                      </a:pPr>
                      <a:endParaRPr lang="en-US" sz="2200" dirty="0">
                        <a:solidFill>
                          <a:schemeClr val="bg1"/>
                        </a:solidFill>
                        <a:latin typeface="+mj-lt"/>
                      </a:endParaRPr>
                    </a:p>
                    <a:p>
                      <a:pPr marL="342900" indent="-342900">
                        <a:buAutoNum type="arabicParenR"/>
                      </a:pPr>
                      <a:r>
                        <a:rPr lang="en-US" sz="2200" dirty="0">
                          <a:solidFill>
                            <a:schemeClr val="bg1"/>
                          </a:solidFill>
                          <a:latin typeface="+mj-lt"/>
                        </a:rPr>
                        <a:t>How might we make</a:t>
                      </a:r>
                      <a:r>
                        <a:rPr lang="en-US" sz="2200" baseline="0" dirty="0">
                          <a:solidFill>
                            <a:schemeClr val="bg1"/>
                          </a:solidFill>
                          <a:latin typeface="+mj-lt"/>
                        </a:rPr>
                        <a:t> students </a:t>
                      </a:r>
                      <a:r>
                        <a:rPr lang="en-US" sz="2200" dirty="0">
                          <a:solidFill>
                            <a:schemeClr val="bg1"/>
                          </a:solidFill>
                          <a:latin typeface="+mj-lt"/>
                        </a:rPr>
                        <a:t>interact</a:t>
                      </a:r>
                      <a:r>
                        <a:rPr lang="en-US" sz="2200" baseline="0" dirty="0">
                          <a:solidFill>
                            <a:schemeClr val="bg1"/>
                          </a:solidFill>
                          <a:latin typeface="+mj-lt"/>
                        </a:rPr>
                        <a:t> with the outside world</a:t>
                      </a:r>
                      <a:r>
                        <a:rPr lang="en-US" sz="2200" dirty="0">
                          <a:solidFill>
                            <a:schemeClr val="bg1"/>
                          </a:solidFill>
                          <a:latin typeface="+mj-lt"/>
                        </a:rPr>
                        <a:t>?</a:t>
                      </a:r>
                    </a:p>
                    <a:p>
                      <a:pPr marL="342900" indent="-342900">
                        <a:buAutoNum type="arabicParenR"/>
                      </a:pPr>
                      <a:r>
                        <a:rPr lang="en-US" sz="2200" dirty="0">
                          <a:solidFill>
                            <a:schemeClr val="bg1"/>
                          </a:solidFill>
                          <a:latin typeface="+mj-lt"/>
                        </a:rPr>
                        <a:t>How might we increase the satisfaction level of the students?</a:t>
                      </a:r>
                    </a:p>
                    <a:p>
                      <a:pPr marL="342900" indent="-342900">
                        <a:buAutoNum type="arabicParenR"/>
                      </a:pPr>
                      <a:r>
                        <a:rPr lang="en-US" sz="2200" dirty="0">
                          <a:solidFill>
                            <a:schemeClr val="bg1"/>
                          </a:solidFill>
                          <a:latin typeface="+mj-lt"/>
                        </a:rPr>
                        <a:t>How might we use</a:t>
                      </a:r>
                      <a:r>
                        <a:rPr lang="en-US" sz="2200" baseline="0" dirty="0">
                          <a:solidFill>
                            <a:schemeClr val="bg1"/>
                          </a:solidFill>
                          <a:latin typeface="+mj-lt"/>
                        </a:rPr>
                        <a:t> the knowledge and ideas of students?</a:t>
                      </a:r>
                    </a:p>
                    <a:p>
                      <a:pPr marL="342900" indent="-342900">
                        <a:buAutoNum type="arabicParenR"/>
                      </a:pPr>
                      <a:r>
                        <a:rPr lang="en-US" sz="2200" baseline="0" dirty="0">
                          <a:solidFill>
                            <a:schemeClr val="bg1"/>
                          </a:solidFill>
                          <a:latin typeface="+mj-lt"/>
                        </a:rPr>
                        <a:t>How might we increase the networking among students?</a:t>
                      </a:r>
                    </a:p>
                    <a:p>
                      <a:pPr marL="342900" indent="-342900">
                        <a:buAutoNum type="arabicParenR"/>
                      </a:pPr>
                      <a:r>
                        <a:rPr lang="en-US" sz="2200" baseline="0" dirty="0">
                          <a:solidFill>
                            <a:schemeClr val="bg1"/>
                          </a:solidFill>
                          <a:latin typeface="+mj-lt"/>
                        </a:rPr>
                        <a:t>How might we increase the practical learning among the students?</a:t>
                      </a:r>
                    </a:p>
                    <a:p>
                      <a:endParaRPr lang="en-US" sz="2000" dirty="0">
                        <a:solidFill>
                          <a:schemeClr val="bg1"/>
                        </a:solidFill>
                        <a:latin typeface="+mj-lt"/>
                      </a:endParaRPr>
                    </a:p>
                    <a:p>
                      <a:endParaRPr lang="en-US" sz="2000" dirty="0">
                        <a:solidFill>
                          <a:schemeClr val="bg1"/>
                        </a:solidFill>
                        <a:latin typeface="+mj-lt"/>
                      </a:endParaRPr>
                    </a:p>
                  </a:txBody>
                  <a:tcPr>
                    <a:solidFill>
                      <a:schemeClr val="tx1"/>
                    </a:solidFill>
                  </a:tcPr>
                </a:tc>
                <a:extLst>
                  <a:ext uri="{0D108BD9-81ED-4DB2-BD59-A6C34878D82A}">
                    <a16:rowId xmlns:a16="http://schemas.microsoft.com/office/drawing/2014/main" xmlns="" val="2104885636"/>
                  </a:ext>
                </a:extLst>
              </a:tr>
            </a:tbl>
          </a:graphicData>
        </a:graphic>
      </p:graphicFrame>
    </p:spTree>
    <p:extLst>
      <p:ext uri="{BB962C8B-B14F-4D97-AF65-F5344CB8AC3E}">
        <p14:creationId xmlns:p14="http://schemas.microsoft.com/office/powerpoint/2010/main" val="32939068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09600"/>
            <a:ext cx="8947522" cy="1243647"/>
          </a:xfrm>
        </p:spPr>
        <p:txBody>
          <a:bodyPr/>
          <a:lstStyle/>
          <a:p>
            <a:r>
              <a:rPr lang="en-US" dirty="0"/>
              <a:t>IDEATE: </a:t>
            </a:r>
          </a:p>
        </p:txBody>
      </p:sp>
      <p:sp>
        <p:nvSpPr>
          <p:cNvPr id="3" name="Content Placeholder 2"/>
          <p:cNvSpPr>
            <a:spLocks noGrp="1"/>
          </p:cNvSpPr>
          <p:nvPr>
            <p:ph idx="1"/>
          </p:nvPr>
        </p:nvSpPr>
        <p:spPr>
          <a:xfrm>
            <a:off x="1103312" y="2448232"/>
            <a:ext cx="9733935" cy="3347884"/>
          </a:xfrm>
          <a:solidFill>
            <a:schemeClr val="tx1"/>
          </a:solidFill>
        </p:spPr>
        <p:txBody>
          <a:bodyPr>
            <a:normAutofit/>
          </a:bodyPr>
          <a:lstStyle/>
          <a:p>
            <a:pPr algn="just"/>
            <a:r>
              <a:rPr lang="en-US" sz="2200" dirty="0">
                <a:solidFill>
                  <a:schemeClr val="bg1"/>
                </a:solidFill>
              </a:rPr>
              <a:t>In our association, we performed brainstorming sessions. Number of ideas were discussed during the brainstorming session. </a:t>
            </a:r>
          </a:p>
          <a:p>
            <a:pPr algn="just"/>
            <a:r>
              <a:rPr lang="en-US" sz="2200" dirty="0">
                <a:solidFill>
                  <a:schemeClr val="bg1"/>
                </a:solidFill>
              </a:rPr>
              <a:t>Most of them suggested that school should provide transportation facility for students coming from radius more than 10 miles.</a:t>
            </a:r>
          </a:p>
          <a:p>
            <a:pPr algn="just"/>
            <a:r>
              <a:rPr lang="en-US" sz="2200" dirty="0">
                <a:solidFill>
                  <a:schemeClr val="bg1"/>
                </a:solidFill>
              </a:rPr>
              <a:t>Some of them wanted financial support to be provided by the association.</a:t>
            </a:r>
          </a:p>
          <a:p>
            <a:pPr algn="just"/>
            <a:r>
              <a:rPr lang="en-US" sz="2200" dirty="0">
                <a:solidFill>
                  <a:schemeClr val="bg1"/>
                </a:solidFill>
              </a:rPr>
              <a:t>Others recommended that students should manage transportation on their own.</a:t>
            </a:r>
          </a:p>
        </p:txBody>
      </p:sp>
      <p:pic>
        <p:nvPicPr>
          <p:cNvPr id="4" name="Picture 3">
            <a:extLst>
              <a:ext uri="{FF2B5EF4-FFF2-40B4-BE49-F238E27FC236}">
                <a16:creationId xmlns:a16="http://schemas.microsoft.com/office/drawing/2014/main" xmlns="" id="{48199D02-AC18-4CEC-8D29-3F113B5B283B}"/>
              </a:ext>
            </a:extLst>
          </p:cNvPr>
          <p:cNvPicPr>
            <a:picLocks noChangeAspect="1"/>
          </p:cNvPicPr>
          <p:nvPr/>
        </p:nvPicPr>
        <p:blipFill>
          <a:blip r:embed="rId2"/>
          <a:stretch>
            <a:fillRect/>
          </a:stretch>
        </p:blipFill>
        <p:spPr>
          <a:xfrm>
            <a:off x="7256206" y="184287"/>
            <a:ext cx="3013894" cy="2094271"/>
          </a:xfrm>
          <a:prstGeom prst="rect">
            <a:avLst/>
          </a:prstGeom>
        </p:spPr>
      </p:pic>
    </p:spTree>
    <p:extLst>
      <p:ext uri="{BB962C8B-B14F-4D97-AF65-F5344CB8AC3E}">
        <p14:creationId xmlns:p14="http://schemas.microsoft.com/office/powerpoint/2010/main" val="11566288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497" y="145669"/>
            <a:ext cx="10515600" cy="1325563"/>
          </a:xfrm>
        </p:spPr>
        <p:txBody>
          <a:bodyPr/>
          <a:lstStyle/>
          <a:p>
            <a:r>
              <a:rPr lang="en-US" dirty="0"/>
              <a:t>IDEATE: Co Cap Metrix</a:t>
            </a:r>
          </a:p>
        </p:txBody>
      </p:sp>
      <p:graphicFrame>
        <p:nvGraphicFramePr>
          <p:cNvPr id="5" name="Table 4"/>
          <p:cNvGraphicFramePr>
            <a:graphicFrameLocks noGrp="1"/>
          </p:cNvGraphicFramePr>
          <p:nvPr>
            <p:extLst>
              <p:ext uri="{D42A27DB-BD31-4B8C-83A1-F6EECF244321}">
                <p14:modId xmlns:p14="http://schemas.microsoft.com/office/powerpoint/2010/main" val="1895328593"/>
              </p:ext>
            </p:extLst>
          </p:nvPr>
        </p:nvGraphicFramePr>
        <p:xfrm>
          <a:off x="433137" y="1219201"/>
          <a:ext cx="10636960" cy="4665406"/>
        </p:xfrm>
        <a:graphic>
          <a:graphicData uri="http://schemas.openxmlformats.org/drawingml/2006/table">
            <a:tbl>
              <a:tblPr firstRow="1" bandRow="1">
                <a:tableStyleId>{5C22544A-7EE6-4342-B048-85BDC9FD1C3A}</a:tableStyleId>
              </a:tblPr>
              <a:tblGrid>
                <a:gridCol w="10636960">
                  <a:extLst>
                    <a:ext uri="{9D8B030D-6E8A-4147-A177-3AD203B41FA5}">
                      <a16:colId xmlns:a16="http://schemas.microsoft.com/office/drawing/2014/main" xmlns="" val="394633798"/>
                    </a:ext>
                  </a:extLst>
                </a:gridCol>
              </a:tblGrid>
              <a:tr h="4665406">
                <a:tc>
                  <a:txBody>
                    <a:bodyPr/>
                    <a:lstStyle/>
                    <a:p>
                      <a:pPr algn="just"/>
                      <a:r>
                        <a:rPr lang="en-US" sz="2400" b="0" dirty="0">
                          <a:solidFill>
                            <a:schemeClr val="bg1"/>
                          </a:solidFill>
                          <a:latin typeface="+mj-lt"/>
                        </a:rPr>
                        <a:t>In our Ideate phase we have divided the project in three parts according to the need</a:t>
                      </a:r>
                      <a:r>
                        <a:rPr lang="en-US" sz="2400" b="0" baseline="0" dirty="0">
                          <a:solidFill>
                            <a:schemeClr val="bg1"/>
                          </a:solidFill>
                          <a:latin typeface="+mj-lt"/>
                        </a:rPr>
                        <a:t> of events, students and speakers.</a:t>
                      </a:r>
                    </a:p>
                    <a:p>
                      <a:pPr algn="just"/>
                      <a:endParaRPr lang="en-US" sz="2400" b="0" baseline="0" dirty="0">
                        <a:solidFill>
                          <a:schemeClr val="bg1"/>
                        </a:solidFill>
                        <a:latin typeface="+mj-lt"/>
                      </a:endParaRPr>
                    </a:p>
                    <a:p>
                      <a:pPr algn="just"/>
                      <a:r>
                        <a:rPr lang="en-US" sz="2400" b="0" baseline="0" dirty="0">
                          <a:solidFill>
                            <a:schemeClr val="bg1"/>
                          </a:solidFill>
                          <a:latin typeface="+mj-lt"/>
                        </a:rPr>
                        <a:t>We have further divided the needs into three main categories which are Physical Product, Online offerings and In Person Engagement.</a:t>
                      </a:r>
                    </a:p>
                    <a:p>
                      <a:pPr algn="just"/>
                      <a:r>
                        <a:rPr lang="en-US" sz="2400" b="0" baseline="0" dirty="0">
                          <a:solidFill>
                            <a:schemeClr val="bg1"/>
                          </a:solidFill>
                          <a:latin typeface="+mj-lt"/>
                        </a:rPr>
                        <a:t>In Physical Product category we focused on  the tangible needs.</a:t>
                      </a:r>
                    </a:p>
                    <a:p>
                      <a:pPr algn="just"/>
                      <a:endParaRPr lang="en-US" sz="2000" b="0" baseline="0" dirty="0">
                        <a:solidFill>
                          <a:schemeClr val="bg1"/>
                        </a:solidFill>
                        <a:latin typeface="+mj-lt"/>
                      </a:endParaRPr>
                    </a:p>
                    <a:p>
                      <a:pPr algn="just"/>
                      <a:r>
                        <a:rPr lang="en-US" sz="2400" b="0" baseline="0" dirty="0">
                          <a:solidFill>
                            <a:schemeClr val="bg1"/>
                          </a:solidFill>
                          <a:latin typeface="+mj-lt"/>
                        </a:rPr>
                        <a:t>In Online Offering category we focused on what can be fulfilled through the use of technology.</a:t>
                      </a:r>
                    </a:p>
                    <a:p>
                      <a:pPr algn="just"/>
                      <a:endParaRPr lang="en-US" sz="2400" b="0" baseline="0" dirty="0">
                        <a:solidFill>
                          <a:schemeClr val="bg1"/>
                        </a:solidFill>
                        <a:latin typeface="+mj-lt"/>
                      </a:endParaRPr>
                    </a:p>
                    <a:p>
                      <a:pPr algn="just"/>
                      <a:r>
                        <a:rPr lang="en-US" sz="2400" b="0" baseline="0" dirty="0">
                          <a:solidFill>
                            <a:schemeClr val="bg1"/>
                          </a:solidFill>
                          <a:latin typeface="+mj-lt"/>
                        </a:rPr>
                        <a:t>In in Person Engagement category we focused on how we can make </a:t>
                      </a:r>
                    </a:p>
                    <a:p>
                      <a:pPr algn="just"/>
                      <a:r>
                        <a:rPr lang="en-US" sz="2400" b="0" baseline="0" dirty="0">
                          <a:solidFill>
                            <a:schemeClr val="bg1"/>
                          </a:solidFill>
                          <a:latin typeface="+mj-lt"/>
                        </a:rPr>
                        <a:t>experience better for students and speakers attending an event.</a:t>
                      </a:r>
                    </a:p>
                  </a:txBody>
                  <a:tcPr>
                    <a:solidFill>
                      <a:schemeClr val="tx1"/>
                    </a:solidFill>
                  </a:tcPr>
                </a:tc>
                <a:extLst>
                  <a:ext uri="{0D108BD9-81ED-4DB2-BD59-A6C34878D82A}">
                    <a16:rowId xmlns:a16="http://schemas.microsoft.com/office/drawing/2014/main" xmlns="" val="2403122637"/>
                  </a:ext>
                </a:extLst>
              </a:tr>
            </a:tbl>
          </a:graphicData>
        </a:graphic>
      </p:graphicFrame>
    </p:spTree>
    <p:extLst>
      <p:ext uri="{BB962C8B-B14F-4D97-AF65-F5344CB8AC3E}">
        <p14:creationId xmlns:p14="http://schemas.microsoft.com/office/powerpoint/2010/main" val="2841918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876" y="365125"/>
            <a:ext cx="10232923" cy="549275"/>
          </a:xfrm>
        </p:spPr>
        <p:txBody>
          <a:bodyPr>
            <a:normAutofit fontScale="90000"/>
          </a:bodyPr>
          <a:lstStyle/>
          <a:p>
            <a:r>
              <a:rPr lang="en-US" dirty="0"/>
              <a:t>Co Cap Matrix</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609" y="1356852"/>
            <a:ext cx="8837036" cy="4891548"/>
          </a:xfrm>
        </p:spPr>
      </p:pic>
    </p:spTree>
    <p:extLst>
      <p:ext uri="{BB962C8B-B14F-4D97-AF65-F5344CB8AC3E}">
        <p14:creationId xmlns:p14="http://schemas.microsoft.com/office/powerpoint/2010/main" val="3827329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910" y="737420"/>
            <a:ext cx="9224924" cy="1115828"/>
          </a:xfrm>
        </p:spPr>
        <p:txBody>
          <a:bodyPr/>
          <a:lstStyle/>
          <a:p>
            <a:r>
              <a:rPr lang="en-US" dirty="0"/>
              <a:t>Prototype: Storyboard</a:t>
            </a:r>
          </a:p>
        </p:txBody>
      </p:sp>
      <p:pic>
        <p:nvPicPr>
          <p:cNvPr id="5" name="Picture 4">
            <a:extLst>
              <a:ext uri="{FF2B5EF4-FFF2-40B4-BE49-F238E27FC236}">
                <a16:creationId xmlns:a16="http://schemas.microsoft.com/office/drawing/2014/main" xmlns="" id="{502A1C76-3BEC-4376-8E4E-68CF19E0D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1681317"/>
            <a:ext cx="10262778" cy="3878825"/>
          </a:xfrm>
          <a:prstGeom prst="rect">
            <a:avLst/>
          </a:prstGeom>
        </p:spPr>
      </p:pic>
    </p:spTree>
    <p:extLst>
      <p:ext uri="{BB962C8B-B14F-4D97-AF65-F5344CB8AC3E}">
        <p14:creationId xmlns:p14="http://schemas.microsoft.com/office/powerpoint/2010/main" val="661747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37420"/>
            <a:ext cx="8946541" cy="5510980"/>
          </a:xfrm>
        </p:spPr>
        <p:txBody>
          <a:bodyPr>
            <a:normAutofit/>
          </a:bodyPr>
          <a:lstStyle/>
          <a:p>
            <a:pPr marL="0" indent="0">
              <a:buNone/>
            </a:pPr>
            <a:r>
              <a:rPr lang="en-US" sz="2400" dirty="0"/>
              <a:t>Our website link is available at</a:t>
            </a:r>
          </a:p>
          <a:p>
            <a:pPr marL="0" indent="0">
              <a:buNone/>
            </a:pPr>
            <a:r>
              <a:rPr lang="en-US" sz="2400" dirty="0">
                <a:highlight>
                  <a:srgbClr val="00FFFF"/>
                </a:highlight>
                <a:hlinkClick r:id="rId2"/>
              </a:rPr>
              <a:t>http://missa5040calstatela.my-free.website/</a:t>
            </a:r>
            <a:endParaRPr lang="en-US" sz="2400" dirty="0">
              <a:highlight>
                <a:srgbClr val="00FFFF"/>
              </a:highlight>
            </a:endParaRPr>
          </a:p>
          <a:p>
            <a:pPr marL="0" indent="0">
              <a:buNone/>
            </a:pPr>
            <a:r>
              <a:rPr lang="en-US" sz="2400" dirty="0"/>
              <a:t>Our Software is a web portal with chat bot which has the following visualization :</a:t>
            </a:r>
          </a:p>
          <a:p>
            <a:pPr marL="514350" indent="-514350">
              <a:buAutoNum type="arabicParenR"/>
            </a:pPr>
            <a:r>
              <a:rPr lang="en-US" sz="2400" dirty="0"/>
              <a:t>Home Page</a:t>
            </a:r>
          </a:p>
          <a:p>
            <a:pPr marL="0" indent="0">
              <a:buNone/>
            </a:pPr>
            <a:endParaRPr lang="en-US" sz="2400" dirty="0"/>
          </a:p>
          <a:p>
            <a:endParaRPr lang="en-US" sz="2400" dirty="0"/>
          </a:p>
        </p:txBody>
      </p:sp>
      <p:pic>
        <p:nvPicPr>
          <p:cNvPr id="7" name="Picture 6">
            <a:extLst>
              <a:ext uri="{FF2B5EF4-FFF2-40B4-BE49-F238E27FC236}">
                <a16:creationId xmlns:a16="http://schemas.microsoft.com/office/drawing/2014/main" xmlns="" id="{4A4E3D45-6F2A-40A5-AEF2-4D71008B6F06}"/>
              </a:ext>
            </a:extLst>
          </p:cNvPr>
          <p:cNvPicPr>
            <a:picLocks noChangeAspect="1"/>
          </p:cNvPicPr>
          <p:nvPr/>
        </p:nvPicPr>
        <p:blipFill>
          <a:blip r:embed="rId3"/>
          <a:stretch>
            <a:fillRect/>
          </a:stretch>
        </p:blipFill>
        <p:spPr>
          <a:xfrm>
            <a:off x="2991173" y="3066757"/>
            <a:ext cx="6462794" cy="3376246"/>
          </a:xfrm>
          <a:prstGeom prst="rect">
            <a:avLst/>
          </a:prstGeom>
        </p:spPr>
      </p:pic>
    </p:spTree>
    <p:extLst>
      <p:ext uri="{BB962C8B-B14F-4D97-AF65-F5344CB8AC3E}">
        <p14:creationId xmlns:p14="http://schemas.microsoft.com/office/powerpoint/2010/main" val="10794427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1305" y="475129"/>
            <a:ext cx="10515600" cy="5665975"/>
          </a:xfrm>
        </p:spPr>
        <p:txBody>
          <a:bodyPr>
            <a:normAutofit/>
          </a:bodyPr>
          <a:lstStyle/>
          <a:p>
            <a:pPr marL="0" indent="0">
              <a:buNone/>
            </a:pPr>
            <a:r>
              <a:rPr lang="en-US" sz="2400" dirty="0"/>
              <a:t>2) About Us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xmlns="" id="{A03C9162-54A5-47CD-8F80-88EDCDD56593}"/>
              </a:ext>
            </a:extLst>
          </p:cNvPr>
          <p:cNvPicPr>
            <a:picLocks noChangeAspect="1"/>
          </p:cNvPicPr>
          <p:nvPr/>
        </p:nvPicPr>
        <p:blipFill rotWithShape="1">
          <a:blip r:embed="rId2"/>
          <a:srcRect b="17267"/>
          <a:stretch/>
        </p:blipFill>
        <p:spPr>
          <a:xfrm>
            <a:off x="2474686" y="1081937"/>
            <a:ext cx="6596744" cy="2347064"/>
          </a:xfrm>
          <a:prstGeom prst="rect">
            <a:avLst/>
          </a:prstGeom>
        </p:spPr>
      </p:pic>
      <p:pic>
        <p:nvPicPr>
          <p:cNvPr id="7" name="Picture 6">
            <a:extLst>
              <a:ext uri="{FF2B5EF4-FFF2-40B4-BE49-F238E27FC236}">
                <a16:creationId xmlns:a16="http://schemas.microsoft.com/office/drawing/2014/main" xmlns="" id="{7A865466-4D0E-4FB3-A0A8-501AE333CC7F}"/>
              </a:ext>
            </a:extLst>
          </p:cNvPr>
          <p:cNvPicPr>
            <a:picLocks noChangeAspect="1"/>
          </p:cNvPicPr>
          <p:nvPr/>
        </p:nvPicPr>
        <p:blipFill rotWithShape="1">
          <a:blip r:embed="rId3"/>
          <a:srcRect t="5819"/>
          <a:stretch/>
        </p:blipFill>
        <p:spPr>
          <a:xfrm>
            <a:off x="2474686" y="3449124"/>
            <a:ext cx="6596743" cy="2671857"/>
          </a:xfrm>
          <a:prstGeom prst="rect">
            <a:avLst/>
          </a:prstGeom>
        </p:spPr>
      </p:pic>
    </p:spTree>
    <p:extLst>
      <p:ext uri="{BB962C8B-B14F-4D97-AF65-F5344CB8AC3E}">
        <p14:creationId xmlns:p14="http://schemas.microsoft.com/office/powerpoint/2010/main" val="42698385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46ECBD-40E6-4B71-ACCF-43CAF4F2E56E}"/>
              </a:ext>
            </a:extLst>
          </p:cNvPr>
          <p:cNvSpPr>
            <a:spLocks noGrp="1"/>
          </p:cNvSpPr>
          <p:nvPr>
            <p:ph type="title"/>
          </p:nvPr>
        </p:nvSpPr>
        <p:spPr>
          <a:xfrm>
            <a:off x="1103312" y="452718"/>
            <a:ext cx="8947522" cy="1400530"/>
          </a:xfrm>
        </p:spPr>
        <p:txBody>
          <a:bodyPr/>
          <a:lstStyle/>
          <a:p>
            <a:pPr lvl="0">
              <a:spcBef>
                <a:spcPts val="1000"/>
              </a:spcBef>
              <a:buClr>
                <a:srgbClr val="000000">
                  <a:lumMod val="40000"/>
                  <a:lumOff val="60000"/>
                </a:srgbClr>
              </a:buClr>
              <a:buSzPct val="80000"/>
            </a:pPr>
            <a:r>
              <a:rPr lang="en-US" sz="2400" dirty="0">
                <a:solidFill>
                  <a:prstClr val="white"/>
                </a:solidFill>
              </a:rPr>
              <a:t>3) Events</a:t>
            </a:r>
          </a:p>
        </p:txBody>
      </p:sp>
      <p:pic>
        <p:nvPicPr>
          <p:cNvPr id="4" name="Content Placeholder 3">
            <a:extLst>
              <a:ext uri="{FF2B5EF4-FFF2-40B4-BE49-F238E27FC236}">
                <a16:creationId xmlns:a16="http://schemas.microsoft.com/office/drawing/2014/main" xmlns="" id="{63C26D55-1BF2-4F81-A32D-77CC5D91A603}"/>
              </a:ext>
            </a:extLst>
          </p:cNvPr>
          <p:cNvPicPr>
            <a:picLocks noGrp="1" noChangeAspect="1"/>
          </p:cNvPicPr>
          <p:nvPr>
            <p:ph idx="1"/>
          </p:nvPr>
        </p:nvPicPr>
        <p:blipFill>
          <a:blip r:embed="rId2"/>
          <a:stretch>
            <a:fillRect/>
          </a:stretch>
        </p:blipFill>
        <p:spPr>
          <a:xfrm>
            <a:off x="2447778" y="2038851"/>
            <a:ext cx="6358598" cy="4195481"/>
          </a:xfrm>
          <a:prstGeom prst="rect">
            <a:avLst/>
          </a:prstGeom>
        </p:spPr>
      </p:pic>
    </p:spTree>
    <p:extLst>
      <p:ext uri="{BB962C8B-B14F-4D97-AF65-F5344CB8AC3E}">
        <p14:creationId xmlns:p14="http://schemas.microsoft.com/office/powerpoint/2010/main" val="1670922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429AC5-8452-434B-9D19-E73B08AF7F3E}"/>
              </a:ext>
            </a:extLst>
          </p:cNvPr>
          <p:cNvSpPr>
            <a:spLocks noGrp="1"/>
          </p:cNvSpPr>
          <p:nvPr>
            <p:ph type="title"/>
          </p:nvPr>
        </p:nvSpPr>
        <p:spPr>
          <a:xfrm>
            <a:off x="1103312" y="452718"/>
            <a:ext cx="8947522" cy="1400530"/>
          </a:xfrm>
        </p:spPr>
        <p:txBody>
          <a:bodyPr/>
          <a:lstStyle/>
          <a:p>
            <a:r>
              <a:rPr lang="en-US" sz="2400" dirty="0"/>
              <a:t>Email Notification to the student</a:t>
            </a:r>
          </a:p>
        </p:txBody>
      </p:sp>
      <p:pic>
        <p:nvPicPr>
          <p:cNvPr id="4" name="Content Placeholder 3">
            <a:extLst>
              <a:ext uri="{FF2B5EF4-FFF2-40B4-BE49-F238E27FC236}">
                <a16:creationId xmlns:a16="http://schemas.microsoft.com/office/drawing/2014/main" xmlns="" id="{6DC88486-28D3-43B3-AF06-C236155DE69A}"/>
              </a:ext>
            </a:extLst>
          </p:cNvPr>
          <p:cNvPicPr>
            <a:picLocks noGrp="1" noChangeAspect="1"/>
          </p:cNvPicPr>
          <p:nvPr>
            <p:ph idx="1"/>
          </p:nvPr>
        </p:nvPicPr>
        <p:blipFill>
          <a:blip r:embed="rId2"/>
          <a:stretch>
            <a:fillRect/>
          </a:stretch>
        </p:blipFill>
        <p:spPr>
          <a:xfrm>
            <a:off x="2185262" y="2045776"/>
            <a:ext cx="6912244" cy="3964184"/>
          </a:xfrm>
          <a:prstGeom prst="rect">
            <a:avLst/>
          </a:prstGeom>
        </p:spPr>
      </p:pic>
    </p:spTree>
    <p:extLst>
      <p:ext uri="{BB962C8B-B14F-4D97-AF65-F5344CB8AC3E}">
        <p14:creationId xmlns:p14="http://schemas.microsoft.com/office/powerpoint/2010/main" val="1642858370"/>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9271" y="466165"/>
            <a:ext cx="10824882" cy="6140823"/>
          </a:xfrm>
        </p:spPr>
        <p:txBody>
          <a:bodyPr>
            <a:normAutofit/>
          </a:bodyPr>
          <a:lstStyle/>
          <a:p>
            <a:pPr marL="0" indent="0">
              <a:buNone/>
            </a:pPr>
            <a:r>
              <a:rPr lang="en-US" sz="2400" dirty="0"/>
              <a:t>4) Services</a:t>
            </a:r>
          </a:p>
        </p:txBody>
      </p:sp>
      <p:pic>
        <p:nvPicPr>
          <p:cNvPr id="7" name="Picture 6">
            <a:extLst>
              <a:ext uri="{FF2B5EF4-FFF2-40B4-BE49-F238E27FC236}">
                <a16:creationId xmlns:a16="http://schemas.microsoft.com/office/drawing/2014/main" xmlns="" id="{B4BB2102-0C8A-4902-A6BE-5EB1AD5A600C}"/>
              </a:ext>
            </a:extLst>
          </p:cNvPr>
          <p:cNvPicPr>
            <a:picLocks noChangeAspect="1"/>
          </p:cNvPicPr>
          <p:nvPr/>
        </p:nvPicPr>
        <p:blipFill>
          <a:blip r:embed="rId2"/>
          <a:stretch>
            <a:fillRect/>
          </a:stretch>
        </p:blipFill>
        <p:spPr>
          <a:xfrm>
            <a:off x="2335237" y="1439164"/>
            <a:ext cx="6309695" cy="3979671"/>
          </a:xfrm>
          <a:prstGeom prst="rect">
            <a:avLst/>
          </a:prstGeom>
        </p:spPr>
      </p:pic>
    </p:spTree>
    <p:extLst>
      <p:ext uri="{BB962C8B-B14F-4D97-AF65-F5344CB8AC3E}">
        <p14:creationId xmlns:p14="http://schemas.microsoft.com/office/powerpoint/2010/main" val="39360106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3" y="452718"/>
            <a:ext cx="8947521" cy="1400530"/>
          </a:xfrm>
        </p:spPr>
        <p:txBody>
          <a:bodyPr/>
          <a:lstStyle/>
          <a:p>
            <a:r>
              <a:rPr lang="en-US" dirty="0"/>
              <a:t>Roadmap</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1497" y="1632022"/>
            <a:ext cx="10297190" cy="4016610"/>
          </a:xfrm>
        </p:spPr>
      </p:pic>
    </p:spTree>
    <p:extLst>
      <p:ext uri="{BB962C8B-B14F-4D97-AF65-F5344CB8AC3E}">
        <p14:creationId xmlns:p14="http://schemas.microsoft.com/office/powerpoint/2010/main" val="24138863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1EC4B-FD1F-4028-9F81-E776342816A5}"/>
              </a:ext>
            </a:extLst>
          </p:cNvPr>
          <p:cNvSpPr>
            <a:spLocks noGrp="1"/>
          </p:cNvSpPr>
          <p:nvPr>
            <p:ph type="title"/>
          </p:nvPr>
        </p:nvSpPr>
        <p:spPr/>
        <p:txBody>
          <a:bodyPr/>
          <a:lstStyle/>
          <a:p>
            <a:r>
              <a:rPr lang="en-US" sz="2400" dirty="0">
                <a:solidFill>
                  <a:prstClr val="white"/>
                </a:solidFill>
              </a:rPr>
              <a:t>5) Services</a:t>
            </a:r>
            <a:endParaRPr lang="en-US" dirty="0"/>
          </a:p>
        </p:txBody>
      </p:sp>
      <p:pic>
        <p:nvPicPr>
          <p:cNvPr id="4" name="Content Placeholder 3">
            <a:extLst>
              <a:ext uri="{FF2B5EF4-FFF2-40B4-BE49-F238E27FC236}">
                <a16:creationId xmlns:a16="http://schemas.microsoft.com/office/drawing/2014/main" xmlns="" id="{4F36FA05-773E-44AB-A6F9-004C308DFD8D}"/>
              </a:ext>
            </a:extLst>
          </p:cNvPr>
          <p:cNvPicPr>
            <a:picLocks noGrp="1" noChangeAspect="1"/>
          </p:cNvPicPr>
          <p:nvPr>
            <p:ph idx="1"/>
          </p:nvPr>
        </p:nvPicPr>
        <p:blipFill>
          <a:blip r:embed="rId2"/>
          <a:stretch>
            <a:fillRect/>
          </a:stretch>
        </p:blipFill>
        <p:spPr>
          <a:xfrm>
            <a:off x="2264898" y="1853248"/>
            <a:ext cx="6414867" cy="3914506"/>
          </a:xfrm>
          <a:prstGeom prst="rect">
            <a:avLst/>
          </a:prstGeom>
        </p:spPr>
      </p:pic>
    </p:spTree>
    <p:extLst>
      <p:ext uri="{BB962C8B-B14F-4D97-AF65-F5344CB8AC3E}">
        <p14:creationId xmlns:p14="http://schemas.microsoft.com/office/powerpoint/2010/main" val="26205558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9976"/>
            <a:ext cx="10515600" cy="5916987"/>
          </a:xfrm>
        </p:spPr>
        <p:txBody>
          <a:bodyPr>
            <a:normAutofit/>
          </a:bodyPr>
          <a:lstStyle/>
          <a:p>
            <a:pPr marL="0" indent="0">
              <a:buNone/>
            </a:pPr>
            <a:r>
              <a:rPr lang="en-US" sz="2400" dirty="0"/>
              <a:t>6) Contact Us</a:t>
            </a:r>
          </a:p>
          <a:p>
            <a:pPr marL="0" indent="0">
              <a:buNone/>
            </a:pPr>
            <a:endParaRPr lang="en-US" sz="2400" dirty="0"/>
          </a:p>
        </p:txBody>
      </p:sp>
      <p:pic>
        <p:nvPicPr>
          <p:cNvPr id="5" name="Picture 4">
            <a:extLst>
              <a:ext uri="{FF2B5EF4-FFF2-40B4-BE49-F238E27FC236}">
                <a16:creationId xmlns:a16="http://schemas.microsoft.com/office/drawing/2014/main" xmlns="" id="{D7D196C1-54C3-4C46-8B12-0F855567EF58}"/>
              </a:ext>
            </a:extLst>
          </p:cNvPr>
          <p:cNvPicPr>
            <a:picLocks noChangeAspect="1"/>
          </p:cNvPicPr>
          <p:nvPr/>
        </p:nvPicPr>
        <p:blipFill>
          <a:blip r:embed="rId2"/>
          <a:stretch>
            <a:fillRect/>
          </a:stretch>
        </p:blipFill>
        <p:spPr>
          <a:xfrm>
            <a:off x="2836186" y="681037"/>
            <a:ext cx="6912245" cy="2747963"/>
          </a:xfrm>
          <a:prstGeom prst="rect">
            <a:avLst/>
          </a:prstGeom>
        </p:spPr>
      </p:pic>
      <p:pic>
        <p:nvPicPr>
          <p:cNvPr id="6" name="Picture 5">
            <a:extLst>
              <a:ext uri="{FF2B5EF4-FFF2-40B4-BE49-F238E27FC236}">
                <a16:creationId xmlns:a16="http://schemas.microsoft.com/office/drawing/2014/main" xmlns="" id="{7E3EFEFC-8C20-4A66-A020-80EBFBE887AF}"/>
              </a:ext>
            </a:extLst>
          </p:cNvPr>
          <p:cNvPicPr>
            <a:picLocks noChangeAspect="1"/>
          </p:cNvPicPr>
          <p:nvPr/>
        </p:nvPicPr>
        <p:blipFill rotWithShape="1">
          <a:blip r:embed="rId3"/>
          <a:srcRect t="8012"/>
          <a:stretch/>
        </p:blipFill>
        <p:spPr>
          <a:xfrm>
            <a:off x="2836187" y="3428999"/>
            <a:ext cx="6912245" cy="2747964"/>
          </a:xfrm>
          <a:prstGeom prst="rect">
            <a:avLst/>
          </a:prstGeom>
        </p:spPr>
      </p:pic>
    </p:spTree>
    <p:extLst>
      <p:ext uri="{BB962C8B-B14F-4D97-AF65-F5344CB8AC3E}">
        <p14:creationId xmlns:p14="http://schemas.microsoft.com/office/powerpoint/2010/main" val="9131447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FC7E91-43D3-4084-BC9D-CB7AA8BB9214}"/>
              </a:ext>
            </a:extLst>
          </p:cNvPr>
          <p:cNvSpPr>
            <a:spLocks noGrp="1"/>
          </p:cNvSpPr>
          <p:nvPr>
            <p:ph type="title"/>
          </p:nvPr>
        </p:nvSpPr>
        <p:spPr>
          <a:xfrm>
            <a:off x="2728452" y="2300748"/>
            <a:ext cx="7322382" cy="1710812"/>
          </a:xfrm>
        </p:spPr>
        <p:txBody>
          <a:bodyPr/>
          <a:lstStyle/>
          <a:p>
            <a:r>
              <a:rPr lang="en-US" sz="8800" dirty="0"/>
              <a:t>Thank You</a:t>
            </a:r>
          </a:p>
        </p:txBody>
      </p:sp>
    </p:spTree>
    <p:extLst>
      <p:ext uri="{BB962C8B-B14F-4D97-AF65-F5344CB8AC3E}">
        <p14:creationId xmlns:p14="http://schemas.microsoft.com/office/powerpoint/2010/main" val="3747420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1356C1-F49D-40A8-B810-C16850C388BB}"/>
              </a:ext>
            </a:extLst>
          </p:cNvPr>
          <p:cNvSpPr>
            <a:spLocks noGrp="1"/>
          </p:cNvSpPr>
          <p:nvPr>
            <p:ph type="title"/>
          </p:nvPr>
        </p:nvSpPr>
        <p:spPr>
          <a:xfrm>
            <a:off x="986971" y="452718"/>
            <a:ext cx="9063863" cy="1400530"/>
          </a:xfrm>
        </p:spPr>
        <p:txBody>
          <a:bodyPr/>
          <a:lstStyle/>
          <a:p>
            <a:r>
              <a:rPr lang="en-US" dirty="0"/>
              <a:t>FRAMING</a:t>
            </a:r>
          </a:p>
        </p:txBody>
      </p:sp>
      <p:sp>
        <p:nvSpPr>
          <p:cNvPr id="3" name="Content Placeholder 2">
            <a:extLst>
              <a:ext uri="{FF2B5EF4-FFF2-40B4-BE49-F238E27FC236}">
                <a16:creationId xmlns:a16="http://schemas.microsoft.com/office/drawing/2014/main" xmlns="" id="{610B2F9F-2655-410D-ABE3-E0388E84D1CC}"/>
              </a:ext>
            </a:extLst>
          </p:cNvPr>
          <p:cNvSpPr>
            <a:spLocks noGrp="1"/>
          </p:cNvSpPr>
          <p:nvPr>
            <p:ph idx="1"/>
          </p:nvPr>
        </p:nvSpPr>
        <p:spPr>
          <a:xfrm>
            <a:off x="646111" y="1651820"/>
            <a:ext cx="10134960" cy="4444180"/>
          </a:xfrm>
        </p:spPr>
        <p:txBody>
          <a:bodyPr>
            <a:noAutofit/>
          </a:bodyPr>
          <a:lstStyle/>
          <a:p>
            <a:pPr algn="just"/>
            <a:r>
              <a:rPr lang="en-US" altLang="en-US" sz="2200" dirty="0">
                <a:cs typeface="Calibri" panose="020F0502020204030204" pitchFamily="34" charset="0"/>
              </a:rPr>
              <a:t>Problem Fact: Theory gives us understanding about a particular concept whereas practical training will give us hands – on experience. In today’s world, practical knowledge is very important to succeed in ones life.</a:t>
            </a:r>
          </a:p>
          <a:p>
            <a:pPr algn="just"/>
            <a:r>
              <a:rPr lang="en-US" altLang="en-US" sz="2200" dirty="0">
                <a:cs typeface="Calibri" panose="020F0502020204030204" pitchFamily="34" charset="0"/>
              </a:rPr>
              <a:t>Problem Situation: To overcome the problem of lack of practical cognizance among students, we created an association which provides practical training by connecting with industry experts.</a:t>
            </a:r>
          </a:p>
          <a:p>
            <a:pPr algn="just"/>
            <a:r>
              <a:rPr lang="en-US" altLang="en-US" sz="2200" dirty="0">
                <a:cs typeface="Calibri" panose="020F0502020204030204" pitchFamily="34" charset="0"/>
              </a:rPr>
              <a:t>Problem Narrative: MISSA will allow students to connect with fellow students and with professionals to learn from their experiences. Workshops, trainings and certificates will help them enhancing their future path. </a:t>
            </a:r>
            <a:endParaRPr lang="en-US" altLang="en-US" sz="2200" dirty="0">
              <a:cs typeface="Arial" panose="020B0604020202020204" pitchFamily="34" charset="0"/>
            </a:endParaRPr>
          </a:p>
          <a:p>
            <a:pPr marL="0" indent="0" algn="just">
              <a:buNone/>
            </a:pPr>
            <a:endParaRPr lang="en-US" altLang="en-US" sz="2200" dirty="0">
              <a:cs typeface="Calibri" panose="020F0502020204030204" pitchFamily="34" charset="0"/>
            </a:endParaRPr>
          </a:p>
          <a:p>
            <a:pPr algn="just"/>
            <a:endParaRPr lang="en-US" altLang="en-US" sz="2200" dirty="0">
              <a:cs typeface="Calibri" panose="020F0502020204030204" pitchFamily="34" charset="0"/>
            </a:endParaRPr>
          </a:p>
          <a:p>
            <a:pPr algn="just"/>
            <a:endParaRPr lang="en-US" altLang="en-US" sz="2200" dirty="0">
              <a:cs typeface="Calibri" panose="020F0502020204030204" pitchFamily="34" charset="0"/>
            </a:endParaRPr>
          </a:p>
          <a:p>
            <a:pPr algn="just"/>
            <a:endParaRPr lang="en-US" sz="2200" dirty="0"/>
          </a:p>
        </p:txBody>
      </p:sp>
      <p:pic>
        <p:nvPicPr>
          <p:cNvPr id="5122" name="Picture 2" descr="https://ssl.gstatic.com/ui/v1/icons/mail/images/cleardot.gif">
            <a:extLst>
              <a:ext uri="{FF2B5EF4-FFF2-40B4-BE49-F238E27FC236}">
                <a16:creationId xmlns:a16="http://schemas.microsoft.com/office/drawing/2014/main" xmlns="" id="{495D85DC-361F-4A5A-8680-98E48E637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273050"/>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9469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F3A5DB-F8A7-49FC-9CA8-F7F5259B30FC}"/>
              </a:ext>
            </a:extLst>
          </p:cNvPr>
          <p:cNvSpPr>
            <a:spLocks noGrp="1"/>
          </p:cNvSpPr>
          <p:nvPr>
            <p:ph type="title"/>
          </p:nvPr>
        </p:nvSpPr>
        <p:spPr>
          <a:xfrm>
            <a:off x="1165123" y="1061884"/>
            <a:ext cx="10188676" cy="1238863"/>
          </a:xfrm>
        </p:spPr>
        <p:txBody>
          <a:bodyPr/>
          <a:lstStyle/>
          <a:p>
            <a:r>
              <a:rPr lang="en-US" dirty="0"/>
              <a:t>MARKET RESEARCH</a:t>
            </a:r>
          </a:p>
        </p:txBody>
      </p:sp>
      <p:sp>
        <p:nvSpPr>
          <p:cNvPr id="3" name="Content Placeholder 2">
            <a:extLst>
              <a:ext uri="{FF2B5EF4-FFF2-40B4-BE49-F238E27FC236}">
                <a16:creationId xmlns:a16="http://schemas.microsoft.com/office/drawing/2014/main" xmlns="" id="{33758524-5F60-4D9E-94FD-8C9310730613}"/>
              </a:ext>
            </a:extLst>
          </p:cNvPr>
          <p:cNvSpPr>
            <a:spLocks noGrp="1"/>
          </p:cNvSpPr>
          <p:nvPr>
            <p:ph idx="1"/>
          </p:nvPr>
        </p:nvSpPr>
        <p:spPr>
          <a:xfrm>
            <a:off x="838199" y="2508068"/>
            <a:ext cx="10515600" cy="4040445"/>
          </a:xfrm>
        </p:spPr>
        <p:txBody>
          <a:bodyPr>
            <a:noAutofit/>
          </a:bodyPr>
          <a:lstStyle/>
          <a:p>
            <a:pPr algn="just"/>
            <a:r>
              <a:rPr lang="en-US" sz="2200" dirty="0"/>
              <a:t>Market research will identify the potential buyers of the products or services and ask their opinion about the products or services. </a:t>
            </a:r>
          </a:p>
          <a:p>
            <a:pPr algn="just"/>
            <a:r>
              <a:rPr lang="en-US" sz="2200" dirty="0"/>
              <a:t>Fact - The main focus of our association is to build the communication between student and industry expert.</a:t>
            </a:r>
          </a:p>
          <a:p>
            <a:pPr algn="just"/>
            <a:r>
              <a:rPr lang="en-US" sz="2200" dirty="0"/>
              <a:t>Theme - From the survey and data analysis we found the highest priority of students is that the association should provide knowledge about the latest technologies and industries and how will it benefit them in the future.</a:t>
            </a:r>
          </a:p>
          <a:p>
            <a:pPr algn="just"/>
            <a:r>
              <a:rPr lang="en-US" sz="2200" dirty="0"/>
              <a:t>Trend - We built an interpretation that every concept delivered by the industry expert should be elaborated and focuses on the latest technologies.</a:t>
            </a:r>
          </a:p>
          <a:p>
            <a:pPr algn="just"/>
            <a:endParaRPr lang="en-US" sz="2200" dirty="0"/>
          </a:p>
          <a:p>
            <a:pPr algn="just"/>
            <a:endParaRPr lang="en-US" sz="2200" dirty="0"/>
          </a:p>
        </p:txBody>
      </p:sp>
      <p:pic>
        <p:nvPicPr>
          <p:cNvPr id="1026" name="Picture 2" descr="Image result for market research">
            <a:extLst>
              <a:ext uri="{FF2B5EF4-FFF2-40B4-BE49-F238E27FC236}">
                <a16:creationId xmlns:a16="http://schemas.microsoft.com/office/drawing/2014/main" xmlns="" id="{74F07819-704C-43A0-9FD5-D2DB7959E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528" y="261889"/>
            <a:ext cx="3743632" cy="224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5330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0ADC21-2A77-4B7E-9D14-2ED5F52F3D75}"/>
              </a:ext>
            </a:extLst>
          </p:cNvPr>
          <p:cNvSpPr>
            <a:spLocks noGrp="1"/>
          </p:cNvSpPr>
          <p:nvPr>
            <p:ph type="title"/>
          </p:nvPr>
        </p:nvSpPr>
        <p:spPr>
          <a:xfrm>
            <a:off x="1135626" y="1061883"/>
            <a:ext cx="10218173" cy="1440651"/>
          </a:xfrm>
        </p:spPr>
        <p:txBody>
          <a:bodyPr/>
          <a:lstStyle/>
          <a:p>
            <a:r>
              <a:rPr lang="en-US" dirty="0"/>
              <a:t>DESIGN RESEARCH</a:t>
            </a:r>
          </a:p>
        </p:txBody>
      </p:sp>
      <p:sp>
        <p:nvSpPr>
          <p:cNvPr id="3" name="Content Placeholder 2">
            <a:extLst>
              <a:ext uri="{FF2B5EF4-FFF2-40B4-BE49-F238E27FC236}">
                <a16:creationId xmlns:a16="http://schemas.microsoft.com/office/drawing/2014/main" xmlns="" id="{B6DD2741-5D17-4531-8375-14B3634B570D}"/>
              </a:ext>
            </a:extLst>
          </p:cNvPr>
          <p:cNvSpPr>
            <a:spLocks noGrp="1"/>
          </p:cNvSpPr>
          <p:nvPr>
            <p:ph idx="1"/>
          </p:nvPr>
        </p:nvSpPr>
        <p:spPr>
          <a:xfrm>
            <a:off x="808703" y="2223621"/>
            <a:ext cx="11152239" cy="3595995"/>
          </a:xfrm>
        </p:spPr>
        <p:txBody>
          <a:bodyPr>
            <a:noAutofit/>
          </a:bodyPr>
          <a:lstStyle/>
          <a:p>
            <a:r>
              <a:rPr lang="en-US" sz="2200" dirty="0"/>
              <a:t>Design research tells how a specific market segment will interact with a specific product that focuses on the desirability which includes the needs and environment of the users. </a:t>
            </a:r>
          </a:p>
          <a:p>
            <a:r>
              <a:rPr lang="en-US" sz="2200" dirty="0"/>
              <a:t>Events - Surveys were conducted by face to face interviews where we analyzed the data based on the feedback from the students.</a:t>
            </a:r>
          </a:p>
          <a:p>
            <a:r>
              <a:rPr lang="en-US" sz="2200" dirty="0"/>
              <a:t>Stories - Based on various stories, we decided to include quizzes, debates and forums in our workshops. </a:t>
            </a:r>
          </a:p>
          <a:p>
            <a:r>
              <a:rPr lang="en-US" sz="2200" dirty="0"/>
              <a:t>Trends - We need to maintain the satisfaction level of the students by providing answer to all their questions. For this we have a Chat bot service on the student registration portal, which will be guiding student with all the queries and suggestion. </a:t>
            </a:r>
          </a:p>
          <a:p>
            <a:endParaRPr lang="en-US" sz="2200" dirty="0"/>
          </a:p>
        </p:txBody>
      </p:sp>
      <p:pic>
        <p:nvPicPr>
          <p:cNvPr id="2050" name="Picture 2" descr="https://media.licdn.com/mpr/mpr/AAEAAQAAAAAAAAgyAAAAJGU4M2Y4MzhkLWViZTYtNDg1Zi1iYzljLTMzYzdkZGM1YzUzYw.jpg">
            <a:extLst>
              <a:ext uri="{FF2B5EF4-FFF2-40B4-BE49-F238E27FC236}">
                <a16:creationId xmlns:a16="http://schemas.microsoft.com/office/drawing/2014/main" xmlns="" id="{A23C60AB-A93C-4D60-8CA4-AEEE37481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5484" y="365125"/>
            <a:ext cx="3377375" cy="177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110246"/>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Evoke Stories: Persona Building</a:t>
            </a:r>
          </a:p>
        </p:txBody>
      </p:sp>
      <p:sp>
        <p:nvSpPr>
          <p:cNvPr id="8" name="TextBox 7"/>
          <p:cNvSpPr txBox="1"/>
          <p:nvPr/>
        </p:nvSpPr>
        <p:spPr>
          <a:xfrm>
            <a:off x="6930189" y="2598821"/>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xmlns="" id="{281CDB34-F857-4AEA-A05D-39053E3D332E}"/>
              </a:ext>
            </a:extLst>
          </p:cNvPr>
          <p:cNvPicPr>
            <a:picLocks noChangeAspect="1"/>
          </p:cNvPicPr>
          <p:nvPr/>
        </p:nvPicPr>
        <p:blipFill>
          <a:blip r:embed="rId2"/>
          <a:stretch>
            <a:fillRect/>
          </a:stretch>
        </p:blipFill>
        <p:spPr>
          <a:xfrm>
            <a:off x="2672862" y="1378634"/>
            <a:ext cx="6105377" cy="5225107"/>
          </a:xfrm>
          <a:prstGeom prst="rect">
            <a:avLst/>
          </a:prstGeom>
        </p:spPr>
      </p:pic>
    </p:spTree>
    <p:extLst>
      <p:ext uri="{BB962C8B-B14F-4D97-AF65-F5344CB8AC3E}">
        <p14:creationId xmlns:p14="http://schemas.microsoft.com/office/powerpoint/2010/main" val="28125130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54856"/>
          </a:xfrm>
        </p:spPr>
        <p:txBody>
          <a:bodyPr>
            <a:noAutofit/>
          </a:bodyPr>
          <a:lstStyle/>
          <a:p>
            <a:r>
              <a:rPr lang="en-US" dirty="0"/>
              <a:t>Synthesis Intermediate: Applying Framework</a:t>
            </a:r>
          </a:p>
        </p:txBody>
      </p:sp>
      <p:pic>
        <p:nvPicPr>
          <p:cNvPr id="6" name="Content Placeholder 5">
            <a:extLst>
              <a:ext uri="{FF2B5EF4-FFF2-40B4-BE49-F238E27FC236}">
                <a16:creationId xmlns:a16="http://schemas.microsoft.com/office/drawing/2014/main" xmlns="" id="{EC0ECE5C-884A-4BD8-A3EA-C41E6C4455DF}"/>
              </a:ext>
            </a:extLst>
          </p:cNvPr>
          <p:cNvPicPr>
            <a:picLocks noGrp="1" noChangeAspect="1"/>
          </p:cNvPicPr>
          <p:nvPr>
            <p:ph idx="1"/>
          </p:nvPr>
        </p:nvPicPr>
        <p:blipFill>
          <a:blip r:embed="rId2"/>
          <a:stretch>
            <a:fillRect/>
          </a:stretch>
        </p:blipFill>
        <p:spPr>
          <a:xfrm>
            <a:off x="2578568" y="2052638"/>
            <a:ext cx="5996639" cy="4195762"/>
          </a:xfrm>
          <a:prstGeom prst="rect">
            <a:avLst/>
          </a:prstGeom>
        </p:spPr>
      </p:pic>
      <p:pic>
        <p:nvPicPr>
          <p:cNvPr id="7" name="Picture 6">
            <a:extLst>
              <a:ext uri="{FF2B5EF4-FFF2-40B4-BE49-F238E27FC236}">
                <a16:creationId xmlns:a16="http://schemas.microsoft.com/office/drawing/2014/main" xmlns="" id="{566FFBB1-CE71-485D-8052-BD8C6A38BE1A}"/>
              </a:ext>
            </a:extLst>
          </p:cNvPr>
          <p:cNvPicPr>
            <a:picLocks noChangeAspect="1"/>
          </p:cNvPicPr>
          <p:nvPr/>
        </p:nvPicPr>
        <p:blipFill>
          <a:blip r:embed="rId3"/>
          <a:stretch>
            <a:fillRect/>
          </a:stretch>
        </p:blipFill>
        <p:spPr>
          <a:xfrm>
            <a:off x="2079524" y="1731870"/>
            <a:ext cx="7698658" cy="4761004"/>
          </a:xfrm>
          <a:prstGeom prst="rect">
            <a:avLst/>
          </a:prstGeom>
        </p:spPr>
      </p:pic>
    </p:spTree>
    <p:extLst>
      <p:ext uri="{BB962C8B-B14F-4D97-AF65-F5344CB8AC3E}">
        <p14:creationId xmlns:p14="http://schemas.microsoft.com/office/powerpoint/2010/main" val="225068640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3376"/>
          </a:xfrm>
        </p:spPr>
        <p:txBody>
          <a:bodyPr/>
          <a:lstStyle/>
          <a:p>
            <a:r>
              <a:rPr lang="en-US" dirty="0"/>
              <a:t>Point of View : Problem Statement</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884048" y="2224119"/>
            <a:ext cx="2952847" cy="2534334"/>
          </a:xfrm>
          <a:prstGeom prst="rect">
            <a:avLst/>
          </a:prstGeom>
        </p:spPr>
      </p:pic>
      <p:graphicFrame>
        <p:nvGraphicFramePr>
          <p:cNvPr id="5" name="Table 4"/>
          <p:cNvGraphicFramePr>
            <a:graphicFrameLocks noGrp="1"/>
          </p:cNvGraphicFramePr>
          <p:nvPr>
            <p:extLst/>
          </p:nvPr>
        </p:nvGraphicFramePr>
        <p:xfrm>
          <a:off x="4545108" y="2214282"/>
          <a:ext cx="6947645" cy="3496235"/>
        </p:xfrm>
        <a:graphic>
          <a:graphicData uri="http://schemas.openxmlformats.org/drawingml/2006/table">
            <a:tbl>
              <a:tblPr/>
              <a:tblGrid>
                <a:gridCol w="1989553">
                  <a:extLst>
                    <a:ext uri="{9D8B030D-6E8A-4147-A177-3AD203B41FA5}">
                      <a16:colId xmlns:a16="http://schemas.microsoft.com/office/drawing/2014/main" xmlns="" val="20000"/>
                    </a:ext>
                  </a:extLst>
                </a:gridCol>
                <a:gridCol w="1705331">
                  <a:extLst>
                    <a:ext uri="{9D8B030D-6E8A-4147-A177-3AD203B41FA5}">
                      <a16:colId xmlns:a16="http://schemas.microsoft.com/office/drawing/2014/main" xmlns="" val="20001"/>
                    </a:ext>
                  </a:extLst>
                </a:gridCol>
                <a:gridCol w="3252761">
                  <a:extLst>
                    <a:ext uri="{9D8B030D-6E8A-4147-A177-3AD203B41FA5}">
                      <a16:colId xmlns:a16="http://schemas.microsoft.com/office/drawing/2014/main" xmlns="" val="20002"/>
                    </a:ext>
                  </a:extLst>
                </a:gridCol>
              </a:tblGrid>
              <a:tr h="440587">
                <a:tc>
                  <a:txBody>
                    <a:bodyPr/>
                    <a:lstStyle/>
                    <a:p>
                      <a:pPr algn="l" fontAlgn="b"/>
                      <a:r>
                        <a:rPr lang="en-US" sz="2200" b="1" i="0" u="none" strike="noStrike" dirty="0">
                          <a:solidFill>
                            <a:srgbClr val="000000"/>
                          </a:solidFill>
                          <a:effectLst/>
                          <a:latin typeface="+mj-lt"/>
                        </a:rPr>
                        <a:t>User </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l" fontAlgn="b"/>
                      <a:r>
                        <a:rPr lang="en-US" sz="2200" b="1" i="0" u="none" strike="noStrike" dirty="0">
                          <a:solidFill>
                            <a:srgbClr val="000000"/>
                          </a:solidFill>
                          <a:effectLst/>
                          <a:latin typeface="+mj-lt"/>
                        </a:rPr>
                        <a:t>Need</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l" fontAlgn="b"/>
                      <a:r>
                        <a:rPr lang="en-US" sz="2200" b="1" i="0" u="none" strike="noStrike" dirty="0">
                          <a:solidFill>
                            <a:srgbClr val="000000"/>
                          </a:solidFill>
                          <a:effectLst/>
                          <a:latin typeface="+mj-lt"/>
                        </a:rPr>
                        <a:t>Insight</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xmlns="" val="10000"/>
                  </a:ext>
                </a:extLst>
              </a:tr>
              <a:tr h="3055648">
                <a:tc>
                  <a:txBody>
                    <a:bodyPr/>
                    <a:lstStyle/>
                    <a:p>
                      <a:pPr algn="l" fontAlgn="ctr"/>
                      <a:r>
                        <a:rPr lang="en-US" sz="2200" b="1" i="0" u="none" strike="noStrike" dirty="0">
                          <a:solidFill>
                            <a:srgbClr val="000000"/>
                          </a:solidFill>
                          <a:effectLst/>
                          <a:latin typeface="+mj-lt"/>
                        </a:rPr>
                        <a:t>Aryan </a:t>
                      </a:r>
                      <a:r>
                        <a:rPr lang="en-US" sz="2200" b="1" i="0" u="none" strike="noStrike" dirty="0" err="1">
                          <a:solidFill>
                            <a:srgbClr val="000000"/>
                          </a:solidFill>
                          <a:effectLst/>
                          <a:latin typeface="+mj-lt"/>
                        </a:rPr>
                        <a:t>Kuntal</a:t>
                      </a:r>
                      <a:r>
                        <a:rPr lang="en-US" sz="2200" b="1" i="0" u="none" strike="noStrike" dirty="0">
                          <a:solidFill>
                            <a:srgbClr val="000000"/>
                          </a:solidFill>
                          <a:effectLst/>
                          <a:latin typeface="+mj-lt"/>
                        </a:rPr>
                        <a:t> ,a 4 GPA pass out of a well</a:t>
                      </a:r>
                      <a:br>
                        <a:rPr lang="en-US" sz="2200" b="1" i="0" u="none" strike="noStrike" dirty="0">
                          <a:solidFill>
                            <a:srgbClr val="000000"/>
                          </a:solidFill>
                          <a:effectLst/>
                          <a:latin typeface="+mj-lt"/>
                        </a:rPr>
                      </a:br>
                      <a:r>
                        <a:rPr lang="en-US" sz="2200" b="1" i="0" u="none" strike="noStrike" dirty="0">
                          <a:solidFill>
                            <a:srgbClr val="000000"/>
                          </a:solidFill>
                          <a:effectLst/>
                          <a:latin typeface="+mj-lt"/>
                        </a:rPr>
                        <a:t>renowned university of California.</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tc>
                  <a:txBody>
                    <a:bodyPr/>
                    <a:lstStyle/>
                    <a:p>
                      <a:pPr algn="l" fontAlgn="ctr"/>
                      <a:r>
                        <a:rPr lang="en-US" sz="2200" b="1" i="0" u="none" strike="noStrike" dirty="0">
                          <a:solidFill>
                            <a:srgbClr val="000000"/>
                          </a:solidFill>
                          <a:effectLst/>
                          <a:latin typeface="+mj-lt"/>
                        </a:rPr>
                        <a:t>Wants Practical training and Industry Exposure</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tc>
                  <a:txBody>
                    <a:bodyPr/>
                    <a:lstStyle/>
                    <a:p>
                      <a:pPr algn="l" fontAlgn="ctr"/>
                      <a:r>
                        <a:rPr lang="en-US" sz="2200" b="1" i="0" u="none" strike="noStrike" dirty="0">
                          <a:solidFill>
                            <a:srgbClr val="000000"/>
                          </a:solidFill>
                          <a:effectLst/>
                          <a:latin typeface="+mj-lt"/>
                        </a:rPr>
                        <a:t>Despite being considered as one of the bright</a:t>
                      </a:r>
                      <a:br>
                        <a:rPr lang="en-US" sz="2200" b="1" i="0" u="none" strike="noStrike" dirty="0">
                          <a:solidFill>
                            <a:srgbClr val="000000"/>
                          </a:solidFill>
                          <a:effectLst/>
                          <a:latin typeface="+mj-lt"/>
                        </a:rPr>
                      </a:br>
                      <a:r>
                        <a:rPr lang="en-US" sz="2200" b="1" i="0" u="none" strike="noStrike" dirty="0">
                          <a:solidFill>
                            <a:srgbClr val="000000"/>
                          </a:solidFill>
                          <a:effectLst/>
                          <a:latin typeface="+mj-lt"/>
                        </a:rPr>
                        <a:t>student was not offered any internship. The</a:t>
                      </a:r>
                      <a:br>
                        <a:rPr lang="en-US" sz="2200" b="1" i="0" u="none" strike="noStrike" dirty="0">
                          <a:solidFill>
                            <a:srgbClr val="000000"/>
                          </a:solidFill>
                          <a:effectLst/>
                          <a:latin typeface="+mj-lt"/>
                        </a:rPr>
                      </a:br>
                      <a:r>
                        <a:rPr lang="en-US" sz="2200" b="1" i="0" u="none" strike="noStrike" dirty="0">
                          <a:solidFill>
                            <a:srgbClr val="000000"/>
                          </a:solidFill>
                          <a:effectLst/>
                          <a:latin typeface="+mj-lt"/>
                        </a:rPr>
                        <a:t>reason was due to lack of industry exposure</a:t>
                      </a:r>
                      <a:br>
                        <a:rPr lang="en-US" sz="2200" b="1" i="0" u="none" strike="noStrike" dirty="0">
                          <a:solidFill>
                            <a:srgbClr val="000000"/>
                          </a:solidFill>
                          <a:effectLst/>
                          <a:latin typeface="+mj-lt"/>
                        </a:rPr>
                      </a:br>
                      <a:r>
                        <a:rPr lang="en-US" sz="2200" b="1" i="0" u="none" strike="noStrike" dirty="0">
                          <a:solidFill>
                            <a:srgbClr val="000000"/>
                          </a:solidFill>
                          <a:effectLst/>
                          <a:latin typeface="+mj-lt"/>
                        </a:rPr>
                        <a:t>and practical learning.</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46408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18926504"/>
              </p:ext>
            </p:extLst>
          </p:nvPr>
        </p:nvGraphicFramePr>
        <p:xfrm>
          <a:off x="4473387" y="2106706"/>
          <a:ext cx="7252450" cy="3387114"/>
        </p:xfrm>
        <a:graphic>
          <a:graphicData uri="http://schemas.openxmlformats.org/drawingml/2006/table">
            <a:tbl>
              <a:tblPr/>
              <a:tblGrid>
                <a:gridCol w="2076838">
                  <a:extLst>
                    <a:ext uri="{9D8B030D-6E8A-4147-A177-3AD203B41FA5}">
                      <a16:colId xmlns:a16="http://schemas.microsoft.com/office/drawing/2014/main" xmlns="" val="20000"/>
                    </a:ext>
                  </a:extLst>
                </a:gridCol>
                <a:gridCol w="1780147">
                  <a:extLst>
                    <a:ext uri="{9D8B030D-6E8A-4147-A177-3AD203B41FA5}">
                      <a16:colId xmlns:a16="http://schemas.microsoft.com/office/drawing/2014/main" xmlns="" val="20001"/>
                    </a:ext>
                  </a:extLst>
                </a:gridCol>
                <a:gridCol w="3395465">
                  <a:extLst>
                    <a:ext uri="{9D8B030D-6E8A-4147-A177-3AD203B41FA5}">
                      <a16:colId xmlns:a16="http://schemas.microsoft.com/office/drawing/2014/main" xmlns="" val="20002"/>
                    </a:ext>
                  </a:extLst>
                </a:gridCol>
              </a:tblGrid>
              <a:tr h="448235">
                <a:tc>
                  <a:txBody>
                    <a:bodyPr/>
                    <a:lstStyle/>
                    <a:p>
                      <a:pPr algn="l" fontAlgn="b"/>
                      <a:r>
                        <a:rPr lang="en-US" sz="2200" b="1" i="0" u="none" strike="noStrike" dirty="0">
                          <a:solidFill>
                            <a:srgbClr val="000000"/>
                          </a:solidFill>
                          <a:effectLst/>
                          <a:latin typeface="+mj-lt"/>
                        </a:rPr>
                        <a:t>User </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l" fontAlgn="b"/>
                      <a:r>
                        <a:rPr lang="en-US" sz="2200" b="1" i="0" u="none" strike="noStrike" dirty="0">
                          <a:solidFill>
                            <a:srgbClr val="000000"/>
                          </a:solidFill>
                          <a:effectLst/>
                          <a:latin typeface="+mj-lt"/>
                        </a:rPr>
                        <a:t>Need</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tc>
                  <a:txBody>
                    <a:bodyPr/>
                    <a:lstStyle/>
                    <a:p>
                      <a:pPr algn="l" fontAlgn="b"/>
                      <a:r>
                        <a:rPr lang="en-US" sz="2200" b="1" i="0" u="none" strike="noStrike" dirty="0">
                          <a:solidFill>
                            <a:srgbClr val="000000"/>
                          </a:solidFill>
                          <a:effectLst/>
                          <a:latin typeface="+mj-lt"/>
                        </a:rPr>
                        <a:t>Insight</a:t>
                      </a:r>
                    </a:p>
                  </a:txBody>
                  <a:tcPr marL="7620" marR="7620" marT="7620" marB="0" anchor="b">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xmlns="" val="10000"/>
                  </a:ext>
                </a:extLst>
              </a:tr>
              <a:tr h="2938879">
                <a:tc>
                  <a:txBody>
                    <a:bodyPr/>
                    <a:lstStyle/>
                    <a:p>
                      <a:pPr algn="l" fontAlgn="ctr"/>
                      <a:r>
                        <a:rPr lang="en-US" sz="2200" b="1" i="0" u="none" strike="noStrike" dirty="0" err="1">
                          <a:solidFill>
                            <a:srgbClr val="000000"/>
                          </a:solidFill>
                          <a:effectLst/>
                          <a:latin typeface="+mj-lt"/>
                        </a:rPr>
                        <a:t>Nishit</a:t>
                      </a:r>
                      <a:r>
                        <a:rPr lang="en-US" sz="2200" b="1" i="0" u="none" strike="noStrike" dirty="0">
                          <a:solidFill>
                            <a:srgbClr val="000000"/>
                          </a:solidFill>
                          <a:effectLst/>
                          <a:latin typeface="+mj-lt"/>
                        </a:rPr>
                        <a:t> ,a part-time student of MIS, CSULA</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tc>
                  <a:txBody>
                    <a:bodyPr/>
                    <a:lstStyle/>
                    <a:p>
                      <a:pPr algn="l" fontAlgn="ctr"/>
                      <a:r>
                        <a:rPr lang="en-US" sz="2200" b="1" i="0" u="none" strike="noStrike" dirty="0">
                          <a:solidFill>
                            <a:srgbClr val="000000"/>
                          </a:solidFill>
                          <a:effectLst/>
                          <a:latin typeface="+mj-lt"/>
                        </a:rPr>
                        <a:t>Wants someone to guide him for the future career path.</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tc>
                  <a:txBody>
                    <a:bodyPr/>
                    <a:lstStyle/>
                    <a:p>
                      <a:pPr algn="l" fontAlgn="ctr"/>
                      <a:r>
                        <a:rPr lang="en-US" sz="2200" b="1" i="0" u="none" strike="noStrike" dirty="0">
                          <a:solidFill>
                            <a:srgbClr val="000000"/>
                          </a:solidFill>
                          <a:effectLst/>
                          <a:latin typeface="+mj-lt"/>
                        </a:rPr>
                        <a:t>He never got an opportunity to be a part of association where he get guidance for his future career path. </a:t>
                      </a:r>
                    </a:p>
                  </a:txBody>
                  <a:tcPr marL="7620" marR="7620" marT="7620" marB="0" anchor="ctr">
                    <a:lnL w="6350" cap="flat" cmpd="sng" algn="ctr">
                      <a:solidFill>
                        <a:srgbClr val="ED7D31"/>
                      </a:solidFill>
                      <a:prstDash val="solid"/>
                      <a:round/>
                      <a:headEnd type="none" w="med" len="med"/>
                      <a:tailEnd type="none" w="med" len="med"/>
                    </a:lnL>
                    <a:lnR w="6350" cap="flat" cmpd="sng" algn="ctr">
                      <a:solidFill>
                        <a:srgbClr val="ED7D31"/>
                      </a:solidFill>
                      <a:prstDash val="solid"/>
                      <a:round/>
                      <a:headEnd type="none" w="med" len="med"/>
                      <a:tailEnd type="none" w="med" len="med"/>
                    </a:lnR>
                    <a:lnT w="6350" cap="flat" cmpd="sng" algn="ctr">
                      <a:solidFill>
                        <a:srgbClr val="ED7D31"/>
                      </a:solidFill>
                      <a:prstDash val="solid"/>
                      <a:round/>
                      <a:headEnd type="none" w="med" len="med"/>
                      <a:tailEnd type="none" w="med" len="med"/>
                    </a:lnT>
                    <a:lnB w="6350" cap="flat" cmpd="sng" algn="ctr">
                      <a:solidFill>
                        <a:srgbClr val="ED7D31"/>
                      </a:solidFill>
                      <a:prstDash val="solid"/>
                      <a:round/>
                      <a:headEnd type="none" w="med" len="med"/>
                      <a:tailEnd type="none" w="med" len="med"/>
                    </a:lnB>
                    <a:solidFill>
                      <a:srgbClr val="FCE4D6"/>
                    </a:solidFill>
                  </a:tcPr>
                </a:tc>
                <a:extLst>
                  <a:ext uri="{0D108BD9-81ED-4DB2-BD59-A6C34878D82A}">
                    <a16:rowId xmlns:a16="http://schemas.microsoft.com/office/drawing/2014/main" xmlns="" val="10001"/>
                  </a:ext>
                </a:extLst>
              </a:tr>
            </a:tbl>
          </a:graphicData>
        </a:graphic>
      </p:graphicFrame>
      <p:sp>
        <p:nvSpPr>
          <p:cNvPr id="7" name="Rectangle 6"/>
          <p:cNvSpPr/>
          <p:nvPr/>
        </p:nvSpPr>
        <p:spPr>
          <a:xfrm>
            <a:off x="681318" y="307503"/>
            <a:ext cx="8086164" cy="738664"/>
          </a:xfrm>
          <a:prstGeom prst="rect">
            <a:avLst/>
          </a:prstGeom>
        </p:spPr>
        <p:txBody>
          <a:bodyPr wrap="square">
            <a:spAutoFit/>
          </a:bodyPr>
          <a:lstStyle/>
          <a:p>
            <a:r>
              <a:rPr lang="en-US" sz="4200" dirty="0">
                <a:solidFill>
                  <a:srgbClr val="F8F8F8"/>
                </a:solidFill>
                <a:ea typeface="+mj-ea"/>
                <a:cs typeface="+mj-cs"/>
              </a:rPr>
              <a:t>Another Problem Statement</a:t>
            </a:r>
            <a:endParaRPr lang="en-US" dirty="0"/>
          </a:p>
        </p:txBody>
      </p:sp>
    </p:spTree>
    <p:extLst>
      <p:ext uri="{BB962C8B-B14F-4D97-AF65-F5344CB8AC3E}">
        <p14:creationId xmlns:p14="http://schemas.microsoft.com/office/powerpoint/2010/main" val="25341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2846</TotalTime>
  <Words>728</Words>
  <Application>Microsoft Macintosh PowerPoint</Application>
  <PresentationFormat>Widescreen</PresentationFormat>
  <Paragraphs>87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Century Gothic</vt:lpstr>
      <vt:lpstr>Wingdings 3</vt:lpstr>
      <vt:lpstr>Arial</vt:lpstr>
      <vt:lpstr>Ion</vt:lpstr>
      <vt:lpstr>Design Thinking Research - MISSA</vt:lpstr>
      <vt:lpstr>Roadmap</vt:lpstr>
      <vt:lpstr>FRAMING</vt:lpstr>
      <vt:lpstr>MARKET RESEARCH</vt:lpstr>
      <vt:lpstr>DESIGN RESEARCH</vt:lpstr>
      <vt:lpstr>Evoke Stories: Persona Building</vt:lpstr>
      <vt:lpstr>Synthesis Intermediate: Applying Framework</vt:lpstr>
      <vt:lpstr>Point of View : Problem Statement </vt:lpstr>
      <vt:lpstr>PowerPoint Presentation</vt:lpstr>
      <vt:lpstr>PowerPoint Presentation</vt:lpstr>
      <vt:lpstr>IDEATE: </vt:lpstr>
      <vt:lpstr>IDEATE: Co Cap Metrix</vt:lpstr>
      <vt:lpstr>Co Cap Matrix</vt:lpstr>
      <vt:lpstr>Prototype: Storyboard</vt:lpstr>
      <vt:lpstr>PowerPoint Presentation</vt:lpstr>
      <vt:lpstr>PowerPoint Presentation</vt:lpstr>
      <vt:lpstr>3) Events</vt:lpstr>
      <vt:lpstr>Email Notification to the student</vt:lpstr>
      <vt:lpstr>PowerPoint Presentation</vt:lpstr>
      <vt:lpstr>5) Services</vt:lpstr>
      <vt:lpstr>PowerPoint Presentation</vt:lpstr>
      <vt:lpstr>Thank You</vt:lpstr>
    </vt:vector>
  </TitlesOfParts>
  <Company>Cal State L.A.</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Research</dc:title>
  <dc:creator>Aryal, Arun (Faculty)</dc:creator>
  <cp:lastModifiedBy>Gupta, Neha</cp:lastModifiedBy>
  <cp:revision>83</cp:revision>
  <dcterms:created xsi:type="dcterms:W3CDTF">2017-11-21T20:26:35Z</dcterms:created>
  <dcterms:modified xsi:type="dcterms:W3CDTF">2017-12-10T04:37:03Z</dcterms:modified>
</cp:coreProperties>
</file>